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0"/>
  </p:notesMasterIdLst>
  <p:handoutMasterIdLst>
    <p:handoutMasterId r:id="rId11"/>
  </p:handoutMasterIdLst>
  <p:sldIdLst>
    <p:sldId id="1663" r:id="rId5"/>
    <p:sldId id="2073" r:id="rId6"/>
    <p:sldId id="2074" r:id="rId7"/>
    <p:sldId id="1660" r:id="rId8"/>
    <p:sldId id="1532" r:id="rId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73"/>
            <p14:sldId id="2074"/>
            <p14:sldId id="1660"/>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6392" autoAdjust="0"/>
  </p:normalViewPr>
  <p:slideViewPr>
    <p:cSldViewPr snapToGrid="0">
      <p:cViewPr varScale="1">
        <p:scale>
          <a:sx n="72" d="100"/>
          <a:sy n="72" d="100"/>
        </p:scale>
        <p:origin x="1782" y="6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6/2/2020 3:46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6/2/2020 3:38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6/2/2020 3:38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kern="1200" dirty="0">
                <a:solidFill>
                  <a:schemeClr val="tx1"/>
                </a:solidFill>
                <a:effectLst/>
                <a:latin typeface="Segoe UI" panose="020B0502040204020203" pitchFamily="34" charset="0"/>
                <a:ea typeface="+mn-ea"/>
                <a:cs typeface="+mn-cs"/>
              </a:rPr>
              <a:t>In this challenge, your lab environment will pre-provisioned with an initial deployment of IaaS resources. You will then be challenged to complete a series of operations tasks on this environment.</a:t>
            </a:r>
          </a:p>
          <a:p>
            <a:br>
              <a:rPr lang="en-US" sz="882" b="0" kern="1200" dirty="0">
                <a:solidFill>
                  <a:schemeClr val="tx1"/>
                </a:solidFill>
                <a:effectLst/>
                <a:latin typeface="Segoe UI" panose="020B0502040204020203" pitchFamily="34" charset="0"/>
                <a:ea typeface="+mn-ea"/>
                <a:cs typeface="+mn-cs"/>
              </a:rPr>
            </a:br>
            <a:r>
              <a:rPr lang="en-US" sz="882" b="0" kern="1200" dirty="0">
                <a:solidFill>
                  <a:schemeClr val="tx1"/>
                </a:solidFill>
                <a:effectLst/>
                <a:latin typeface="Segoe UI" panose="020B0502040204020203" pitchFamily="34" charset="0"/>
                <a:ea typeface="+mn-ea"/>
                <a:cs typeface="+mn-cs"/>
              </a:rPr>
              <a:t>These include configuring the 'VM Insights' solution and enabling automatic enrollment of virtual machines, using Azure Resource Graph to explore the deployed resources, and building an Azure Monitor Workbook.</a:t>
            </a:r>
          </a:p>
          <a:p>
            <a:br>
              <a:rPr lang="en-US" sz="882" b="0" kern="1200" dirty="0">
                <a:solidFill>
                  <a:schemeClr val="tx1"/>
                </a:solidFill>
                <a:effectLst/>
                <a:latin typeface="Segoe UI" panose="020B0502040204020203" pitchFamily="34" charset="0"/>
                <a:ea typeface="+mn-ea"/>
                <a:cs typeface="+mn-cs"/>
              </a:rPr>
            </a:br>
            <a:r>
              <a:rPr lang="en-US" sz="882" b="0" kern="1200" dirty="0">
                <a:solidFill>
                  <a:schemeClr val="tx1"/>
                </a:solidFill>
                <a:effectLst/>
                <a:latin typeface="Segoe UI" panose="020B0502040204020203" pitchFamily="34" charset="0"/>
                <a:ea typeface="+mn-ea"/>
                <a:cs typeface="+mn-cs"/>
              </a:rPr>
              <a:t>The lab will not validate that each challenge has been completed correctly, so pay close attention to the requirements in each challenge.</a:t>
            </a:r>
          </a:p>
          <a:p>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6/2/2020 3:51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6/2/2020 3:38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Operationalizing Infrastructure</a:t>
            </a:r>
          </a:p>
        </p:txBody>
      </p:sp>
      <p:sp>
        <p:nvSpPr>
          <p:cNvPr id="5" name="Text Placeholder 4"/>
          <p:cNvSpPr>
            <a:spLocks noGrp="1"/>
          </p:cNvSpPr>
          <p:nvPr>
            <p:ph type="body" sz="quarter" idx="12"/>
          </p:nvPr>
        </p:nvSpPr>
        <p:spPr/>
        <p:txBody>
          <a:bodyPr/>
          <a:lstStyle/>
          <a:p>
            <a:r>
              <a:rPr lang="en-US" dirty="0"/>
              <a:t>Hands-On Challenge</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Launch the Lab Environment</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Access Your Lab</a:t>
            </a:r>
          </a:p>
        </p:txBody>
      </p:sp>
      <p:grpSp>
        <p:nvGrpSpPr>
          <p:cNvPr id="12" name="Group 11">
            <a:extLst>
              <a:ext uri="{FF2B5EF4-FFF2-40B4-BE49-F238E27FC236}">
                <a16:creationId xmlns:a16="http://schemas.microsoft.com/office/drawing/2014/main" id="{E7A06871-9A9F-4DC5-9C22-C6F7760AECBD}"/>
              </a:ext>
            </a:extLst>
          </p:cNvPr>
          <p:cNvGrpSpPr/>
          <p:nvPr/>
        </p:nvGrpSpPr>
        <p:grpSpPr>
          <a:xfrm>
            <a:off x="588263" y="1347236"/>
            <a:ext cx="3006539" cy="2881030"/>
            <a:chOff x="8874946" y="1347236"/>
            <a:chExt cx="3006539" cy="2881030"/>
          </a:xfrm>
        </p:grpSpPr>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2"/>
            <a:stretch>
              <a:fillRect/>
            </a:stretch>
          </p:blipFill>
          <p:spPr>
            <a:xfrm>
              <a:off x="8874946" y="1347236"/>
              <a:ext cx="3006539" cy="2881030"/>
            </a:xfrm>
            <a:prstGeom prst="rect">
              <a:avLst/>
            </a:prstGeom>
          </p:spPr>
        </p:pic>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grpSp>
      <p:sp>
        <p:nvSpPr>
          <p:cNvPr id="10" name="Arrow: Right 9">
            <a:extLst>
              <a:ext uri="{FF2B5EF4-FFF2-40B4-BE49-F238E27FC236}">
                <a16:creationId xmlns:a16="http://schemas.microsoft.com/office/drawing/2014/main" id="{E505684A-4A3E-4545-8027-376E53E89A79}"/>
              </a:ext>
            </a:extLst>
          </p:cNvPr>
          <p:cNvSpPr/>
          <p:nvPr/>
        </p:nvSpPr>
        <p:spPr bwMode="auto">
          <a:xfrm>
            <a:off x="3957755" y="170307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14" name="Picture 13">
            <a:extLst>
              <a:ext uri="{FF2B5EF4-FFF2-40B4-BE49-F238E27FC236}">
                <a16:creationId xmlns:a16="http://schemas.microsoft.com/office/drawing/2014/main" id="{7F73E81A-D65D-4743-9E08-186ECEDA7074}"/>
              </a:ext>
            </a:extLst>
          </p:cNvPr>
          <p:cNvPicPr>
            <a:picLocks noChangeAspect="1"/>
          </p:cNvPicPr>
          <p:nvPr/>
        </p:nvPicPr>
        <p:blipFill>
          <a:blip r:embed="rId3"/>
          <a:stretch>
            <a:fillRect/>
          </a:stretch>
        </p:blipFill>
        <p:spPr>
          <a:xfrm>
            <a:off x="4792252" y="1347236"/>
            <a:ext cx="7257508" cy="1745792"/>
          </a:xfrm>
          <a:prstGeom prst="rect">
            <a:avLst/>
          </a:prstGeom>
        </p:spPr>
      </p:pic>
      <p:sp>
        <p:nvSpPr>
          <p:cNvPr id="16" name="Rectangle: Rounded Corners 15">
            <a:extLst>
              <a:ext uri="{FF2B5EF4-FFF2-40B4-BE49-F238E27FC236}">
                <a16:creationId xmlns:a16="http://schemas.microsoft.com/office/drawing/2014/main" id="{BBAEA766-2FFF-449F-B8E2-56AFACD1BC2D}"/>
              </a:ext>
            </a:extLst>
          </p:cNvPr>
          <p:cNvSpPr/>
          <p:nvPr/>
        </p:nvSpPr>
        <p:spPr bwMode="auto">
          <a:xfrm>
            <a:off x="9011920" y="1274445"/>
            <a:ext cx="599755"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03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Challenges</a:t>
            </a:r>
          </a:p>
        </p:txBody>
      </p:sp>
      <p:sp>
        <p:nvSpPr>
          <p:cNvPr id="6" name="Text Placeholder 5"/>
          <p:cNvSpPr>
            <a:spLocks noGrp="1"/>
          </p:cNvSpPr>
          <p:nvPr>
            <p:ph sz="quarter" idx="10"/>
          </p:nvPr>
        </p:nvSpPr>
        <p:spPr>
          <a:xfrm>
            <a:off x="584200" y="1435100"/>
            <a:ext cx="11018838" cy="3311676"/>
          </a:xfrm>
        </p:spPr>
        <p:txBody>
          <a:bodyPr/>
          <a:lstStyle/>
          <a:p>
            <a:pPr marL="457200" indent="-457200">
              <a:buFont typeface="Arial" panose="020B0604020202020204" pitchFamily="34" charset="0"/>
              <a:buChar char="•"/>
            </a:pPr>
            <a:r>
              <a:rPr lang="en-US" dirty="0"/>
              <a:t>Challenge 1: Automatic On-Boarding to VM Insights</a:t>
            </a:r>
          </a:p>
          <a:p>
            <a:pPr marL="914400" lvl="1" indent="-457200">
              <a:buFont typeface="Arial" panose="020B0604020202020204" pitchFamily="34" charset="0"/>
              <a:buChar char="•"/>
            </a:pPr>
            <a:r>
              <a:rPr lang="en-US" dirty="0"/>
              <a:t>Scoped to resource group (for security reasons)</a:t>
            </a:r>
          </a:p>
          <a:p>
            <a:pPr lvl="1" indent="0">
              <a:buNone/>
            </a:pPr>
            <a:endParaRPr lang="en-US" dirty="0"/>
          </a:p>
          <a:p>
            <a:pPr marL="457200" indent="-457200">
              <a:buFont typeface="Arial" panose="020B0604020202020204" pitchFamily="34" charset="0"/>
              <a:buChar char="•"/>
            </a:pPr>
            <a:r>
              <a:rPr lang="en-US" dirty="0"/>
              <a:t>Challenge 2: Resource Graph Explorer</a:t>
            </a:r>
          </a:p>
          <a:p>
            <a:pPr marL="914400" lvl="1" indent="-457200">
              <a:buFont typeface="Arial" panose="020B0604020202020204" pitchFamily="34" charset="0"/>
              <a:buChar char="•"/>
            </a:pPr>
            <a:r>
              <a:rPr lang="en-US" dirty="0"/>
              <a:t>Creating a non-trivial Resource Graph query</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Challenge 3: Azure Monitor Workbooks</a:t>
            </a:r>
          </a:p>
          <a:p>
            <a:pPr marL="914400" lvl="1" indent="-457200">
              <a:buFont typeface="Arial" panose="020B0604020202020204" pitchFamily="34" charset="0"/>
              <a:buChar char="•"/>
            </a:pPr>
            <a:r>
              <a:rPr lang="en-US" dirty="0"/>
              <a:t>Explore Workbook features – feel free to do more than asked!</a:t>
            </a:r>
          </a:p>
        </p:txBody>
      </p:sp>
      <p:sp>
        <p:nvSpPr>
          <p:cNvPr id="4" name="TextBox 3">
            <a:extLst>
              <a:ext uri="{FF2B5EF4-FFF2-40B4-BE49-F238E27FC236}">
                <a16:creationId xmlns:a16="http://schemas.microsoft.com/office/drawing/2014/main" id="{FDC70E8A-2525-4D4B-90CC-DEA372857CCC}"/>
              </a:ext>
            </a:extLst>
          </p:cNvPr>
          <p:cNvSpPr txBox="1"/>
          <p:nvPr/>
        </p:nvSpPr>
        <p:spPr>
          <a:xfrm>
            <a:off x="2942271" y="5422900"/>
            <a:ext cx="6669404" cy="923330"/>
          </a:xfrm>
          <a:prstGeom prst="rect">
            <a:avLst/>
          </a:prstGeom>
          <a:solidFill>
            <a:srgbClr val="FFC000"/>
          </a:solidFill>
          <a:ln>
            <a:solidFill>
              <a:schemeClr val="tx1"/>
            </a:solidFill>
          </a:ln>
        </p:spPr>
        <p:txBody>
          <a:bodyPr wrap="square" lIns="0" tIns="0" rIns="0" bIns="0" rtlCol="0">
            <a:spAutoFit/>
          </a:bodyPr>
          <a:lstStyle/>
          <a:p>
            <a:pPr algn="ctr"/>
            <a:r>
              <a:rPr lang="en-IE" sz="2000" b="1" dirty="0"/>
              <a:t>Note</a:t>
            </a:r>
            <a:br>
              <a:rPr lang="en-IE" sz="2000" dirty="0"/>
            </a:br>
            <a:r>
              <a:rPr lang="en-IE" sz="2000" dirty="0"/>
              <a:t>Automatic validation of your solution has been disabled</a:t>
            </a:r>
            <a:br>
              <a:rPr lang="en-IE" sz="2000" dirty="0"/>
            </a:br>
            <a:r>
              <a:rPr lang="en-IE" sz="2000" dirty="0"/>
              <a:t>to speed up the lab for you</a:t>
            </a:r>
          </a:p>
        </p:txBody>
      </p:sp>
    </p:spTree>
    <p:extLst>
      <p:ext uri="{BB962C8B-B14F-4D97-AF65-F5344CB8AC3E}">
        <p14:creationId xmlns:p14="http://schemas.microsoft.com/office/powerpoint/2010/main" val="3957722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1996147"/>
            <a:ext cx="6769333"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Need help?</a:t>
            </a:r>
          </a:p>
          <a:p>
            <a:endParaRPr lang="en-US" sz="2800" dirty="0"/>
          </a:p>
          <a:p>
            <a:r>
              <a:rPr lang="en-US" sz="2800" dirty="0">
                <a:latin typeface="+mn-lt"/>
              </a:rPr>
              <a:t>Use the Teams chat channel</a:t>
            </a:r>
          </a:p>
          <a:p>
            <a:endParaRPr lang="en-US" sz="2800" dirty="0">
              <a:latin typeface="+mn-lt"/>
            </a:endParaRPr>
          </a:p>
          <a:p>
            <a:r>
              <a:rPr lang="en-US" sz="2800" dirty="0">
                <a:latin typeface="+mn-lt"/>
              </a:rPr>
              <a:t>Solutions will be given in </a:t>
            </a:r>
            <a:br>
              <a:rPr lang="en-US" sz="2800" dirty="0">
                <a:latin typeface="+mn-lt"/>
              </a:rPr>
            </a:br>
            <a:r>
              <a:rPr lang="en-US" sz="2800" dirty="0">
                <a:latin typeface="+mn-lt"/>
              </a:rPr>
              <a:t>tomorrow morning's kick-off session</a:t>
            </a:r>
          </a:p>
        </p:txBody>
      </p:sp>
    </p:spTree>
    <p:extLst>
      <p:ext uri="{BB962C8B-B14F-4D97-AF65-F5344CB8AC3E}">
        <p14:creationId xmlns:p14="http://schemas.microsoft.com/office/powerpoint/2010/main" val="2402828649"/>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White Template</Template>
  <TotalTime>153</TotalTime>
  <Words>300</Words>
  <Application>Microsoft Office PowerPoint</Application>
  <PresentationFormat>Widescreen</PresentationFormat>
  <Paragraphs>33</Paragraphs>
  <Slides>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Lucida Console</vt:lpstr>
      <vt:lpstr>Segoe UI</vt:lpstr>
      <vt:lpstr>Segoe UI Semibold</vt:lpstr>
      <vt:lpstr>Wingdings</vt:lpstr>
      <vt:lpstr>White Template</vt:lpstr>
      <vt:lpstr>Operationalizing Infrastructure</vt:lpstr>
      <vt:lpstr>Launch the Lab Environment</vt:lpstr>
      <vt:lpstr>Access Your Lab</vt:lpstr>
      <vt:lpstr>Challenges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20</cp:revision>
  <dcterms:created xsi:type="dcterms:W3CDTF">2020-04-20T15:28:36Z</dcterms:created>
  <dcterms:modified xsi:type="dcterms:W3CDTF">2020-06-02T19:51:49Z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